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5"/>
  </p:notesMasterIdLst>
  <p:sldIdLst>
    <p:sldId id="257" r:id="rId2"/>
    <p:sldId id="328" r:id="rId3"/>
    <p:sldId id="361" r:id="rId4"/>
    <p:sldId id="331" r:id="rId5"/>
    <p:sldId id="333" r:id="rId6"/>
    <p:sldId id="332" r:id="rId7"/>
    <p:sldId id="334" r:id="rId8"/>
    <p:sldId id="336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62" r:id="rId17"/>
    <p:sldId id="369" r:id="rId18"/>
    <p:sldId id="365" r:id="rId19"/>
    <p:sldId id="363" r:id="rId20"/>
    <p:sldId id="347" r:id="rId21"/>
    <p:sldId id="348" r:id="rId22"/>
    <p:sldId id="350" r:id="rId23"/>
    <p:sldId id="351" r:id="rId24"/>
    <p:sldId id="352" r:id="rId25"/>
    <p:sldId id="353" r:id="rId26"/>
    <p:sldId id="354" r:id="rId27"/>
    <p:sldId id="356" r:id="rId28"/>
    <p:sldId id="359" r:id="rId29"/>
    <p:sldId id="360" r:id="rId30"/>
    <p:sldId id="367" r:id="rId31"/>
    <p:sldId id="368" r:id="rId32"/>
    <p:sldId id="370" r:id="rId33"/>
    <p:sldId id="366" r:id="rId34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A04D674-C93F-4C26-8A01-2E194D9E8FD4}">
          <p14:sldIdLst>
            <p14:sldId id="257"/>
            <p14:sldId id="328"/>
            <p14:sldId id="361"/>
            <p14:sldId id="331"/>
            <p14:sldId id="333"/>
            <p14:sldId id="332"/>
            <p14:sldId id="334"/>
            <p14:sldId id="336"/>
            <p14:sldId id="337"/>
          </p14:sldIdLst>
        </p14:section>
        <p14:section name="Раздел без заголовка" id="{FDC00487-3356-4EC7-B5D2-A375C7B27B7B}">
          <p14:sldIdLst>
            <p14:sldId id="338"/>
            <p14:sldId id="339"/>
            <p14:sldId id="340"/>
            <p14:sldId id="341"/>
            <p14:sldId id="342"/>
            <p14:sldId id="343"/>
            <p14:sldId id="362"/>
            <p14:sldId id="369"/>
            <p14:sldId id="365"/>
            <p14:sldId id="363"/>
            <p14:sldId id="347"/>
            <p14:sldId id="348"/>
            <p14:sldId id="350"/>
            <p14:sldId id="351"/>
            <p14:sldId id="352"/>
            <p14:sldId id="353"/>
            <p14:sldId id="354"/>
            <p14:sldId id="356"/>
            <p14:sldId id="359"/>
            <p14:sldId id="360"/>
            <p14:sldId id="367"/>
            <p14:sldId id="368"/>
            <p14:sldId id="370"/>
            <p14:sldId id="36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741" autoAdjust="0"/>
    <p:restoredTop sz="99321" autoAdjust="0"/>
  </p:normalViewPr>
  <p:slideViewPr>
    <p:cSldViewPr snapToGrid="0" showGuides="1">
      <p:cViewPr>
        <p:scale>
          <a:sx n="91" d="100"/>
          <a:sy n="91" d="100"/>
        </p:scale>
        <p:origin x="-1104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74BFB-1245-45E9-8BAD-F57B00F6EBDE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EA71A9FE-B1E5-4B4B-9C9E-FCD5305BD256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300" b="1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Нравствен-</a:t>
          </a:r>
          <a:r>
            <a:rPr lang="ru-RU" sz="2300" b="1" dirty="0" err="1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ность</a:t>
          </a:r>
          <a:endParaRPr lang="ru-RU" sz="23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2534F5-19E3-4449-A70D-EB659B0AF936}" type="parTrans" cxnId="{6489FFC7-DCD7-40E8-9DC2-FD33E3B1C0C5}">
      <dgm:prSet/>
      <dgm:spPr/>
      <dgm:t>
        <a:bodyPr/>
        <a:lstStyle/>
        <a:p>
          <a:endParaRPr lang="ru-RU"/>
        </a:p>
      </dgm:t>
    </dgm:pt>
    <dgm:pt modelId="{D852BC5A-543D-435C-BE32-5E894F2D12E5}" type="sibTrans" cxnId="{6489FFC7-DCD7-40E8-9DC2-FD33E3B1C0C5}">
      <dgm:prSet/>
      <dgm:spPr/>
      <dgm:t>
        <a:bodyPr/>
        <a:lstStyle/>
        <a:p>
          <a:endParaRPr lang="ru-RU"/>
        </a:p>
      </dgm:t>
    </dgm:pt>
    <dgm:pt modelId="{18010A74-5178-4F86-8587-13CCAE4AD632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концепция-культура</a:t>
          </a:r>
          <a:endParaRPr lang="ru-RU" sz="24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3D03ED-8A23-4D39-B42D-4914ECA69570}" type="parTrans" cxnId="{8FD344BE-E222-48D2-A50F-1811DDA17D45}">
      <dgm:prSet/>
      <dgm:spPr/>
      <dgm:t>
        <a:bodyPr/>
        <a:lstStyle/>
        <a:p>
          <a:endParaRPr lang="ru-RU"/>
        </a:p>
      </dgm:t>
    </dgm:pt>
    <dgm:pt modelId="{9C7D9334-FF4F-4577-BCD9-79329931A9BC}" type="sibTrans" cxnId="{8FD344BE-E222-48D2-A50F-1811DDA17D45}">
      <dgm:prSet/>
      <dgm:spPr/>
      <dgm:t>
        <a:bodyPr/>
        <a:lstStyle/>
        <a:p>
          <a:endParaRPr lang="ru-RU"/>
        </a:p>
      </dgm:t>
    </dgm:pt>
    <dgm:pt modelId="{716377D6-82A0-4918-903E-4402E37E07E3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правовая культура </a:t>
          </a:r>
          <a:endParaRPr lang="ru-RU" sz="24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2D2145-E1BD-49EB-85B0-8AF8FE0F9210}" type="parTrans" cxnId="{7FDE91FF-F640-42C9-B7F2-631AD17C8CDE}">
      <dgm:prSet/>
      <dgm:spPr/>
      <dgm:t>
        <a:bodyPr/>
        <a:lstStyle/>
        <a:p>
          <a:endParaRPr lang="ru-RU"/>
        </a:p>
      </dgm:t>
    </dgm:pt>
    <dgm:pt modelId="{139D9264-0296-4F49-9CA3-5E9838C0E8D9}" type="sibTrans" cxnId="{7FDE91FF-F640-42C9-B7F2-631AD17C8CDE}">
      <dgm:prSet/>
      <dgm:spPr/>
      <dgm:t>
        <a:bodyPr/>
        <a:lstStyle/>
        <a:p>
          <a:endParaRPr lang="ru-RU"/>
        </a:p>
      </dgm:t>
    </dgm:pt>
    <dgm:pt modelId="{46014F09-6C43-4773-935C-D3D30C313867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400" b="1" dirty="0" err="1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Законода-тельство</a:t>
          </a:r>
          <a:endParaRPr lang="ru-RU" sz="24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3B985D-5DC7-4B93-AAF4-CEDE45107CE9}" type="parTrans" cxnId="{67AD3C7A-52A1-4ACC-8943-DD9F50C6EA04}">
      <dgm:prSet/>
      <dgm:spPr/>
      <dgm:t>
        <a:bodyPr/>
        <a:lstStyle/>
        <a:p>
          <a:endParaRPr lang="ru-RU"/>
        </a:p>
      </dgm:t>
    </dgm:pt>
    <dgm:pt modelId="{74ED7504-BBF0-4B21-BB20-01C8D80BE0BF}" type="sibTrans" cxnId="{67AD3C7A-52A1-4ACC-8943-DD9F50C6EA04}">
      <dgm:prSet/>
      <dgm:spPr/>
      <dgm:t>
        <a:bodyPr/>
        <a:lstStyle/>
        <a:p>
          <a:endParaRPr lang="ru-RU"/>
        </a:p>
      </dgm:t>
    </dgm:pt>
    <dgm:pt modelId="{8ED93575-A188-4CA5-A1E5-6B782477D23C}" type="pres">
      <dgm:prSet presAssocID="{FAA74BFB-1245-45E9-8BAD-F57B00F6EBDE}" presName="Name0" presStyleCnt="0">
        <dgm:presLayoutVars>
          <dgm:dir/>
          <dgm:animLvl val="lvl"/>
          <dgm:resizeHandles val="exact"/>
        </dgm:presLayoutVars>
      </dgm:prSet>
      <dgm:spPr/>
    </dgm:pt>
    <dgm:pt modelId="{1B24276D-B409-4C59-BEA6-6664F449421D}" type="pres">
      <dgm:prSet presAssocID="{EA71A9FE-B1E5-4B4B-9C9E-FCD5305BD25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74A15-DD6B-4E24-A3E4-CA49C7CDA56A}" type="pres">
      <dgm:prSet presAssocID="{D852BC5A-543D-435C-BE32-5E894F2D12E5}" presName="parTxOnlySpace" presStyleCnt="0"/>
      <dgm:spPr/>
    </dgm:pt>
    <dgm:pt modelId="{0EB49055-2007-4738-A378-22DBF98B6052}" type="pres">
      <dgm:prSet presAssocID="{18010A74-5178-4F86-8587-13CCAE4AD63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480FE-9113-4FC4-A93D-CD8F5462C70F}" type="pres">
      <dgm:prSet presAssocID="{9C7D9334-FF4F-4577-BCD9-79329931A9BC}" presName="parTxOnlySpace" presStyleCnt="0"/>
      <dgm:spPr/>
    </dgm:pt>
    <dgm:pt modelId="{EB9904DE-058C-4287-9C48-9B419532F7C5}" type="pres">
      <dgm:prSet presAssocID="{716377D6-82A0-4918-903E-4402E37E07E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96E076-F991-4846-8D7A-DBFD0E875C81}" type="pres">
      <dgm:prSet presAssocID="{139D9264-0296-4F49-9CA3-5E9838C0E8D9}" presName="parTxOnlySpace" presStyleCnt="0"/>
      <dgm:spPr/>
    </dgm:pt>
    <dgm:pt modelId="{522ABDB0-A644-4225-A060-0A459124E965}" type="pres">
      <dgm:prSet presAssocID="{46014F09-6C43-4773-935C-D3D30C31386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7AD3C7A-52A1-4ACC-8943-DD9F50C6EA04}" srcId="{FAA74BFB-1245-45E9-8BAD-F57B00F6EBDE}" destId="{46014F09-6C43-4773-935C-D3D30C313867}" srcOrd="3" destOrd="0" parTransId="{7B3B985D-5DC7-4B93-AAF4-CEDE45107CE9}" sibTransId="{74ED7504-BBF0-4B21-BB20-01C8D80BE0BF}"/>
    <dgm:cxn modelId="{D65B276F-E7CB-4AEC-B709-4BFBFF9F2B60}" type="presOf" srcId="{18010A74-5178-4F86-8587-13CCAE4AD632}" destId="{0EB49055-2007-4738-A378-22DBF98B6052}" srcOrd="0" destOrd="0" presId="urn:microsoft.com/office/officeart/2005/8/layout/chevron1"/>
    <dgm:cxn modelId="{53AF6735-4D4E-4EE1-A0B2-58D44A1B0257}" type="presOf" srcId="{FAA74BFB-1245-45E9-8BAD-F57B00F6EBDE}" destId="{8ED93575-A188-4CA5-A1E5-6B782477D23C}" srcOrd="0" destOrd="0" presId="urn:microsoft.com/office/officeart/2005/8/layout/chevron1"/>
    <dgm:cxn modelId="{EAE1B2A1-A1FA-4D63-AFC2-00C42D888178}" type="presOf" srcId="{EA71A9FE-B1E5-4B4B-9C9E-FCD5305BD256}" destId="{1B24276D-B409-4C59-BEA6-6664F449421D}" srcOrd="0" destOrd="0" presId="urn:microsoft.com/office/officeart/2005/8/layout/chevron1"/>
    <dgm:cxn modelId="{8FD344BE-E222-48D2-A50F-1811DDA17D45}" srcId="{FAA74BFB-1245-45E9-8BAD-F57B00F6EBDE}" destId="{18010A74-5178-4F86-8587-13CCAE4AD632}" srcOrd="1" destOrd="0" parTransId="{763D03ED-8A23-4D39-B42D-4914ECA69570}" sibTransId="{9C7D9334-FF4F-4577-BCD9-79329931A9BC}"/>
    <dgm:cxn modelId="{25B3F32B-BC49-42FB-94DE-84BC7169F0EB}" type="presOf" srcId="{716377D6-82A0-4918-903E-4402E37E07E3}" destId="{EB9904DE-058C-4287-9C48-9B419532F7C5}" srcOrd="0" destOrd="0" presId="urn:microsoft.com/office/officeart/2005/8/layout/chevron1"/>
    <dgm:cxn modelId="{95C1CA21-AFF2-41D6-A521-561D6E5B40AE}" type="presOf" srcId="{46014F09-6C43-4773-935C-D3D30C313867}" destId="{522ABDB0-A644-4225-A060-0A459124E965}" srcOrd="0" destOrd="0" presId="urn:microsoft.com/office/officeart/2005/8/layout/chevron1"/>
    <dgm:cxn modelId="{7FDE91FF-F640-42C9-B7F2-631AD17C8CDE}" srcId="{FAA74BFB-1245-45E9-8BAD-F57B00F6EBDE}" destId="{716377D6-82A0-4918-903E-4402E37E07E3}" srcOrd="2" destOrd="0" parTransId="{2A2D2145-E1BD-49EB-85B0-8AF8FE0F9210}" sibTransId="{139D9264-0296-4F49-9CA3-5E9838C0E8D9}"/>
    <dgm:cxn modelId="{6489FFC7-DCD7-40E8-9DC2-FD33E3B1C0C5}" srcId="{FAA74BFB-1245-45E9-8BAD-F57B00F6EBDE}" destId="{EA71A9FE-B1E5-4B4B-9C9E-FCD5305BD256}" srcOrd="0" destOrd="0" parTransId="{5E2534F5-19E3-4449-A70D-EB659B0AF936}" sibTransId="{D852BC5A-543D-435C-BE32-5E894F2D12E5}"/>
    <dgm:cxn modelId="{33E509AB-5D7F-4930-BA74-DEB680DF6D7B}" type="presParOf" srcId="{8ED93575-A188-4CA5-A1E5-6B782477D23C}" destId="{1B24276D-B409-4C59-BEA6-6664F449421D}" srcOrd="0" destOrd="0" presId="urn:microsoft.com/office/officeart/2005/8/layout/chevron1"/>
    <dgm:cxn modelId="{D1D19F94-2A84-4129-8BF5-1CE311AF836D}" type="presParOf" srcId="{8ED93575-A188-4CA5-A1E5-6B782477D23C}" destId="{E8574A15-DD6B-4E24-A3E4-CA49C7CDA56A}" srcOrd="1" destOrd="0" presId="urn:microsoft.com/office/officeart/2005/8/layout/chevron1"/>
    <dgm:cxn modelId="{0258C43D-AEDF-4BC8-BF78-6A0CF69BF72F}" type="presParOf" srcId="{8ED93575-A188-4CA5-A1E5-6B782477D23C}" destId="{0EB49055-2007-4738-A378-22DBF98B6052}" srcOrd="2" destOrd="0" presId="urn:microsoft.com/office/officeart/2005/8/layout/chevron1"/>
    <dgm:cxn modelId="{6F99E11E-7774-41E8-8B65-43872A4E8515}" type="presParOf" srcId="{8ED93575-A188-4CA5-A1E5-6B782477D23C}" destId="{86F480FE-9113-4FC4-A93D-CD8F5462C70F}" srcOrd="3" destOrd="0" presId="urn:microsoft.com/office/officeart/2005/8/layout/chevron1"/>
    <dgm:cxn modelId="{84C9C6E3-36AD-461E-A7BA-B96C8576F4E5}" type="presParOf" srcId="{8ED93575-A188-4CA5-A1E5-6B782477D23C}" destId="{EB9904DE-058C-4287-9C48-9B419532F7C5}" srcOrd="4" destOrd="0" presId="urn:microsoft.com/office/officeart/2005/8/layout/chevron1"/>
    <dgm:cxn modelId="{BC953B4A-A093-42DD-87A3-28547D92F0C6}" type="presParOf" srcId="{8ED93575-A188-4CA5-A1E5-6B782477D23C}" destId="{0696E076-F991-4846-8D7A-DBFD0E875C81}" srcOrd="5" destOrd="0" presId="urn:microsoft.com/office/officeart/2005/8/layout/chevron1"/>
    <dgm:cxn modelId="{6EC27D89-80CD-42E5-A09E-7B8B565F7C2A}" type="presParOf" srcId="{8ED93575-A188-4CA5-A1E5-6B782477D23C}" destId="{522ABDB0-A644-4225-A060-0A459124E96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4276D-B409-4C59-BEA6-6664F449421D}">
      <dsp:nvSpPr>
        <dsp:cNvPr id="0" name=""/>
        <dsp:cNvSpPr/>
      </dsp:nvSpPr>
      <dsp:spPr>
        <a:xfrm>
          <a:off x="5372" y="2264995"/>
          <a:ext cx="3127474" cy="1250989"/>
        </a:xfrm>
        <a:prstGeom prst="chevron">
          <a:avLst/>
        </a:prstGeom>
        <a:gradFill rotWithShape="1">
          <a:gsLst>
            <a:gs pos="0">
              <a:schemeClr val="accent4">
                <a:tint val="64000"/>
                <a:lumMod val="118000"/>
              </a:schemeClr>
            </a:gs>
            <a:gs pos="100000">
              <a:schemeClr val="accent4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2012" tIns="30671" rIns="30671" bIns="30671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Нравствен-</a:t>
          </a:r>
          <a:r>
            <a:rPr lang="ru-RU" sz="2300" b="1" kern="1200" dirty="0" err="1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ность</a:t>
          </a:r>
          <a:endParaRPr lang="ru-RU" sz="2300" kern="12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0867" y="2264995"/>
        <a:ext cx="1876485" cy="1250989"/>
      </dsp:txXfrm>
    </dsp:sp>
    <dsp:sp modelId="{0EB49055-2007-4738-A378-22DBF98B6052}">
      <dsp:nvSpPr>
        <dsp:cNvPr id="0" name=""/>
        <dsp:cNvSpPr/>
      </dsp:nvSpPr>
      <dsp:spPr>
        <a:xfrm>
          <a:off x="2820099" y="2264995"/>
          <a:ext cx="3127474" cy="1250989"/>
        </a:xfrm>
        <a:prstGeom prst="chevron">
          <a:avLst/>
        </a:prstGeom>
        <a:gradFill rotWithShape="1">
          <a:gsLst>
            <a:gs pos="0">
              <a:schemeClr val="accent4">
                <a:tint val="64000"/>
                <a:lumMod val="118000"/>
              </a:schemeClr>
            </a:gs>
            <a:gs pos="100000">
              <a:schemeClr val="accent4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концепция-культура</a:t>
          </a:r>
          <a:endParaRPr lang="ru-RU" sz="2400" kern="12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45594" y="2264995"/>
        <a:ext cx="1876485" cy="1250989"/>
      </dsp:txXfrm>
    </dsp:sp>
    <dsp:sp modelId="{EB9904DE-058C-4287-9C48-9B419532F7C5}">
      <dsp:nvSpPr>
        <dsp:cNvPr id="0" name=""/>
        <dsp:cNvSpPr/>
      </dsp:nvSpPr>
      <dsp:spPr>
        <a:xfrm>
          <a:off x="5634826" y="2264995"/>
          <a:ext cx="3127474" cy="1250989"/>
        </a:xfrm>
        <a:prstGeom prst="chevron">
          <a:avLst/>
        </a:prstGeom>
        <a:gradFill rotWithShape="1">
          <a:gsLst>
            <a:gs pos="0">
              <a:schemeClr val="accent4">
                <a:tint val="64000"/>
                <a:lumMod val="118000"/>
              </a:schemeClr>
            </a:gs>
            <a:gs pos="100000">
              <a:schemeClr val="accent4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правовая культура </a:t>
          </a:r>
          <a:endParaRPr lang="ru-RU" sz="2400" kern="12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60321" y="2264995"/>
        <a:ext cx="1876485" cy="1250989"/>
      </dsp:txXfrm>
    </dsp:sp>
    <dsp:sp modelId="{522ABDB0-A644-4225-A060-0A459124E965}">
      <dsp:nvSpPr>
        <dsp:cNvPr id="0" name=""/>
        <dsp:cNvSpPr/>
      </dsp:nvSpPr>
      <dsp:spPr>
        <a:xfrm>
          <a:off x="8449553" y="2264995"/>
          <a:ext cx="3127474" cy="1250989"/>
        </a:xfrm>
        <a:prstGeom prst="chevron">
          <a:avLst/>
        </a:prstGeom>
        <a:gradFill rotWithShape="1">
          <a:gsLst>
            <a:gs pos="0">
              <a:schemeClr val="accent4">
                <a:tint val="64000"/>
                <a:lumMod val="118000"/>
              </a:schemeClr>
            </a:gs>
            <a:gs pos="100000">
              <a:schemeClr val="accent4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Законода-тельство</a:t>
          </a:r>
          <a:endParaRPr lang="ru-RU" sz="2400" kern="1200" dirty="0">
            <a:solidFill>
              <a:schemeClr val="bg1">
                <a:lumMod val="95000"/>
                <a:lumOff val="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075048" y="2264995"/>
        <a:ext cx="1876485" cy="1250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A0F0864F-57EF-459C-902E-4373CC3404CC}" type="datetimeFigureOut">
              <a:rPr lang="ru-RU" smtClean="0"/>
              <a:t>23.07.2015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B24641DA-8B60-4DB9-983B-93791252E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189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0F7F0-2199-4131-872D-449FBE6BF64A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BE027-E8F6-4082-863A-43AEF77B0A83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97876-5EA5-4676-B4B2-6D0CCB4D057E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BA14A-BD0C-4663-BEE2-8E658967BB5E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F9083-8C20-4E9C-A8DD-805FFF5961D9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3605-8313-4E05-ABE1-ECAFA74DAB33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C438-266F-4151-9F15-0CB6E5DD3D5E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BC38-3F8B-46A9-8A4F-1810A6D6F581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D569-0B21-4223-80BD-799B30AE2B3E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6B945-EC7B-4F88-BFDA-74AB226335BC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8FC7-3117-4C53-964E-320751AAA0C2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AFC29-9E0B-4536-BB50-49DF4E1597D5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D3F72-7697-4B51-B405-1E411C945AA0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D1C1B-522D-4B4E-ADE2-E85FF00FFA4F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17C0-C2F7-484B-B04A-9D0667C2A161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15388-5FF7-47A2-A354-707EB45839A1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8B145-0819-44F8-8977-415950A5BBAF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F44CD76-DBCC-4DB8-925F-5071E0C1EB16}" type="datetime1">
              <a:rPr lang="en-US" smtClean="0"/>
              <a:t>7/23/2015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7.jpeg"/><Relationship Id="rId5" Type="http://schemas.openxmlformats.org/officeDocument/2006/relationships/image" Target="../media/image1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241" y="1148792"/>
            <a:ext cx="11630346" cy="50259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Мировоззренческие основы образа жизни</a:t>
            </a:r>
          </a:p>
          <a:p>
            <a:pPr marL="0" indent="0">
              <a:buNone/>
            </a:pPr>
            <a:r>
              <a:rPr lang="ru-RU" sz="6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«Человек - Разумный»</a:t>
            </a:r>
            <a:endParaRPr lang="ru-RU" sz="66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Ефимов Виктор Алексеевич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Ректор Санкт-Петербургского государственного аграрного университета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к.т.н., д.э.н., профессор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9053" y="6278460"/>
            <a:ext cx="2614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Крым 25 июля 2015 г.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3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ilovanov\Desktop\i_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3" y="1019433"/>
            <a:ext cx="1068165" cy="105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347" y="1"/>
            <a:ext cx="9686405" cy="788276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ru-RU" sz="31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Базовые ценности Концепции общественной безопасности</a:t>
            </a:r>
            <a:endParaRPr lang="ru-RU" sz="27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C:\Users\milovanov\Desktop\Конфеты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855" y="4603327"/>
            <a:ext cx="2071893" cy="16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ilovanov\Desktop\голова с воронами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81" b="3738"/>
          <a:stretch/>
        </p:blipFill>
        <p:spPr bwMode="auto">
          <a:xfrm>
            <a:off x="3930539" y="2397112"/>
            <a:ext cx="2682571" cy="190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lovanov\Desktop\Отрезание бороды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538" y="4298984"/>
            <a:ext cx="2682572" cy="188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milovanov\Desktop\овладение мечом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110" y="2397112"/>
            <a:ext cx="3046736" cy="224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milovanov\Desktop\244526263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675" y="2397112"/>
            <a:ext cx="2227865" cy="38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02674" y="919784"/>
            <a:ext cx="79571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Справедливость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*Не всем поровну, а без рабовладения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Интересы человека, а не прибыль</a:t>
            </a: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Русский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язык.</a:t>
            </a:r>
            <a:b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3) Творческое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наследие А.С. Пушкина. </a:t>
            </a:r>
            <a:b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4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290" y="0"/>
            <a:ext cx="10084951" cy="140053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задача. </a:t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Обретение психики Человека-Разумного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409" y="1359235"/>
            <a:ext cx="11015115" cy="419548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 Разумный</a:t>
            </a:r>
          </a:p>
          <a:p>
            <a:pPr>
              <a:lnSpc>
                <a:spcPct val="150000"/>
              </a:lnSpc>
              <a:defRPr/>
            </a:pPr>
            <a:r>
              <a:rPr lang="ru-RU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</a:t>
            </a:r>
          </a:p>
          <a:p>
            <a:pPr>
              <a:lnSpc>
                <a:spcPct val="150000"/>
              </a:lnSpc>
              <a:defRPr/>
            </a:pPr>
            <a:r>
              <a:rPr lang="ru-RU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Зомби – биоробот</a:t>
            </a:r>
          </a:p>
          <a:p>
            <a:pPr>
              <a:lnSpc>
                <a:spcPct val="150000"/>
              </a:lnSpc>
              <a:defRPr/>
            </a:pPr>
            <a:r>
              <a:rPr lang="ru-RU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Животный тип психики</a:t>
            </a:r>
          </a:p>
          <a:p>
            <a:endParaRPr lang="ru-RU" sz="4400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346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35763" y="2052427"/>
            <a:ext cx="4221027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ru-R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Ищу </a:t>
            </a:r>
            <a:endParaRPr lang="ru-RU" sz="48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ru-R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Человека …»</a:t>
            </a:r>
          </a:p>
          <a:p>
            <a:pPr algn="r">
              <a:lnSpc>
                <a:spcPct val="150000"/>
              </a:lnSpc>
              <a:defRPr/>
            </a:pP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Диоген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ru.static.z-dn.net/files/dea/504eda7c5d246a68f7e4a17a780bab7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9" y="538908"/>
            <a:ext cx="7401133" cy="562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807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557048" y="725825"/>
            <a:ext cx="11035862" cy="519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8" tIns="45719" rIns="91438" bIns="45719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45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Теперь, когда мы уже научились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45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летать по воздуху, как птицы,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45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плавать под водой, как рыбы,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45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нам не хватает только одного: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45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</a:t>
            </a:r>
            <a:r>
              <a:rPr lang="ru-RU" sz="4500" b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аучиться</a:t>
            </a:r>
            <a:r>
              <a:rPr lang="ru-RU" sz="45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жить на Земле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45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по-человечески</a:t>
            </a:r>
            <a:r>
              <a:rPr lang="ru-RU" sz="4500" b="1" kern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algn="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М.Л. Кинг</a:t>
            </a:r>
            <a:endParaRPr lang="ru-RU" sz="4000" b="1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ru-RU" sz="3200" b="1" i="1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ru-RU" sz="3200" b="1" i="1" kern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78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7481" y="1128410"/>
            <a:ext cx="8991090" cy="5221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«Что теперь педагоги разумеют под человеческой природой, есть только неестественное извращение человеческой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природы, и культурное животное – одичавший человек».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r">
              <a:buNone/>
            </a:pPr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В.О. Ключевский</a:t>
            </a:r>
            <a:r>
              <a:rPr lang="ru-RU" sz="3200" dirty="0" smtClean="0">
                <a:solidFill>
                  <a:srgbClr val="00B050"/>
                </a:solidFill>
              </a:rPr>
              <a:t>. 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2050" name="Picture 2" descr="C:\Users\milovanov\Desktop\7a1c04911786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9" b="11235"/>
          <a:stretch/>
        </p:blipFill>
        <p:spPr bwMode="auto">
          <a:xfrm>
            <a:off x="399280" y="1313233"/>
            <a:ext cx="2442629" cy="29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1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426262" cy="739739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Запланированное устаревание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1027" name="Picture 3" descr="C:\Users\milovanov\Desktop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3" y="997941"/>
            <a:ext cx="3673600" cy="25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ilovanov\Desktop\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43" y="3575406"/>
            <a:ext cx="3698799" cy="257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4139" y="1002950"/>
            <a:ext cx="78474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г. </a:t>
            </a:r>
            <a:r>
              <a:rPr lang="ru-RU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Ливермор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(США) горит лампочка с 1901 года по сей день. Она пережила 2 видеокамеры, вышедшие из строя за время наблюдения за ней.</a:t>
            </a:r>
            <a:endParaRPr lang="ru-RU" sz="320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29899" y="3599674"/>
            <a:ext cx="73480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1924 г.  - Женева, картель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Phoebus</a:t>
            </a:r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(США, Европа и другие страны). Требование об ограничении срока службы лампочек до 1000 часов</a:t>
            </a:r>
            <a:endParaRPr lang="ru-RU" sz="320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64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ilovanov\Desktop\Суворовское училище 18.06.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31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083699"/>
              </p:ext>
            </p:extLst>
          </p:nvPr>
        </p:nvGraphicFramePr>
        <p:xfrm>
          <a:off x="315311" y="1714501"/>
          <a:ext cx="11876691" cy="351568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26853"/>
                <a:gridCol w="1948533"/>
                <a:gridCol w="1391809"/>
                <a:gridCol w="1391809"/>
                <a:gridCol w="1484597"/>
                <a:gridCol w="1855745"/>
                <a:gridCol w="1577345"/>
              </a:tblGrid>
              <a:tr h="1107440">
                <a:tc gridSpan="7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ПРИОРИТЕТЫ </a:t>
                      </a:r>
                    </a:p>
                    <a:p>
                      <a:pPr algn="ctr"/>
                      <a:r>
                        <a:rPr lang="ru-RU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обобщенных средств управления обществом</a:t>
                      </a:r>
                    </a:p>
                    <a:p>
                      <a:endParaRPr lang="ru-RU" sz="1900" dirty="0">
                        <a:solidFill>
                          <a:srgbClr val="FFFF00"/>
                        </a:solidFill>
                      </a:endParaRPr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029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ГЕННЫЙ</a:t>
                      </a:r>
                      <a:endParaRPr lang="ru-RU" sz="2000" b="1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шампан-ское</a:t>
                      </a:r>
                      <a:endPara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табак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пиво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водка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марихуана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героин</a:t>
                      </a:r>
                    </a:p>
                  </a:txBody>
                  <a:tcPr marL="121920" marR="121920"/>
                </a:tc>
              </a:tr>
              <a:tr h="8227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СИЛОВОЙ</a:t>
                      </a:r>
                      <a:endParaRPr lang="ru-RU" sz="2000" b="1" dirty="0" smtClean="0"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пистолет</a:t>
                      </a:r>
                    </a:p>
                    <a:p>
                      <a:pPr algn="ctr"/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вин-товка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авто-мат</a:t>
                      </a:r>
                      <a:endParaRPr lang="ru-RU" sz="20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пушка</a:t>
                      </a:r>
                      <a:endParaRPr lang="ru-RU" sz="2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самолет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ракета</a:t>
                      </a:r>
                    </a:p>
                  </a:txBody>
                  <a:tcPr marL="121920" marR="121920"/>
                </a:tc>
              </a:tr>
              <a:tr h="677457">
                <a:tc gridSpan="7">
                  <a:txBody>
                    <a:bodyPr/>
                    <a:lstStyle/>
                    <a:p>
                      <a:endParaRPr lang="ru-RU" sz="19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1524001" y="4714875"/>
            <a:ext cx="9715500" cy="357188"/>
          </a:xfrm>
          <a:prstGeom prst="notchedRightArrow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3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2265" y="640021"/>
            <a:ext cx="4849791" cy="287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41836" y="3992604"/>
            <a:ext cx="4849791" cy="123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869" tIns="60934" rIns="121869" bIns="60934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itchFamily="34" charset="0"/>
              </a:rPr>
              <a:t>Так выглядит ТРОМБ — сгусток из слипшихся эритроцитов</a:t>
            </a:r>
          </a:p>
        </p:txBody>
      </p:sp>
      <p:pic>
        <p:nvPicPr>
          <p:cNvPr id="4" name="Picture 4" descr="капиляры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91627" y="129803"/>
            <a:ext cx="5276266" cy="376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191627" y="4423465"/>
            <a:ext cx="52762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ahoma" pitchFamily="34" charset="0"/>
              </a:rPr>
              <a:t>ЭРИТРОЦИТЫ В КАПИЛЯРАХ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3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347500" y="4855779"/>
            <a:ext cx="5808133" cy="123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869" tIns="60934" rIns="121869" bIns="60934" anchor="ctr">
            <a:sp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Лёгкие</a:t>
            </a:r>
          </a:p>
          <a:p>
            <a:pPr algn="ctr"/>
            <a:r>
              <a:rPr lang="ru-RU" sz="36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курильщика</a:t>
            </a:r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5808132" y="7647097"/>
            <a:ext cx="6191251" cy="176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869" tIns="60934" rIns="121869" bIns="60934" anchor="ctr">
            <a:spAutoFit/>
          </a:bodyPr>
          <a:lstStyle/>
          <a:p>
            <a:r>
              <a:rPr lang="ru-RU" sz="5300" b="1" dirty="0"/>
              <a:t>Лёгкие человека</a:t>
            </a:r>
          </a:p>
          <a:p>
            <a:r>
              <a:rPr lang="ru-RU" sz="5300" b="1" dirty="0"/>
              <a:t>некурящего</a:t>
            </a:r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2"/>
          <a:srcRect l="1120"/>
          <a:stretch>
            <a:fillRect/>
          </a:stretch>
        </p:blipFill>
        <p:spPr bwMode="auto">
          <a:xfrm>
            <a:off x="6062663" y="704062"/>
            <a:ext cx="6129337" cy="4151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500" y="704063"/>
            <a:ext cx="5715163" cy="415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6155633" y="4886504"/>
            <a:ext cx="57420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Лёгкие человека</a:t>
            </a:r>
          </a:p>
          <a:p>
            <a:pPr algn="ctr"/>
            <a:r>
              <a:rPr lang="ru-RU" sz="36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некурящего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10342030" y="-84645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7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780" y="0"/>
            <a:ext cx="10137503" cy="735724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</a:rPr>
              <a:t>Вымирание видов</a:t>
            </a:r>
            <a:endParaRPr lang="ru-RU" sz="4400" b="1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92718" y="1185687"/>
            <a:ext cx="70419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 Земле началась шестая волна массового вымирания видов.  Своей деятельностью человек привел к исчезновению такого количества видов, какое обычно гибнет лишь за 10 000 лет, а не за одно столетие.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945" y="6211669"/>
            <a:ext cx="10310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http</a:t>
            </a:r>
            <a:r>
              <a:rPr lang="ru-RU" b="1" dirty="0">
                <a:solidFill>
                  <a:srgbClr val="FFFF00"/>
                </a:solidFill>
              </a:rPr>
              <a:t>://www.mk.ru/science/2015/06/20/uchenye-v-nachavshemsya-shestom-vymiranii-na-zemle-pogibnet-i-chelovek.html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5" y="1155147"/>
            <a:ext cx="4172606" cy="278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1945" y="4029165"/>
            <a:ext cx="1148780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Сравнить происходящее можно лишь с периодом вымирания динозавров. При этом ряд специалистов считают, что исчезновение грозит и самому человеку.</a:t>
            </a:r>
          </a:p>
        </p:txBody>
      </p:sp>
    </p:spTree>
    <p:extLst>
      <p:ext uri="{BB962C8B-B14F-4D97-AF65-F5344CB8AC3E}">
        <p14:creationId xmlns:p14="http://schemas.microsoft.com/office/powerpoint/2010/main" val="2800029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750675" y="678635"/>
            <a:ext cx="68737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ультура </a:t>
            </a:r>
            <a:r>
              <a:rPr lang="ru-RU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один из национальных приоритетов и вопрос государственной безопасности, а бюджетные траты здесь выступают как инвестиции в "производство" гражданина.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4869" y="6323865"/>
            <a:ext cx="5306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FFFF00"/>
                </a:solidFill>
              </a:rPr>
              <a:t>http://izvestia.ru/news/587771#ixzz3dgFxKIdG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http://bk55.ru/fileadmin/bkinform/image/1430378515/Original/4el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26" y="678635"/>
            <a:ext cx="4060349" cy="304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0325" y="4109417"/>
            <a:ext cx="4060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B050"/>
                </a:solidFill>
              </a:rPr>
              <a:t>В. </a:t>
            </a:r>
            <a:r>
              <a:rPr lang="ru-RU" sz="2400" b="1" dirty="0" err="1" smtClean="0">
                <a:solidFill>
                  <a:srgbClr val="00B050"/>
                </a:solidFill>
              </a:rPr>
              <a:t>Мединский</a:t>
            </a:r>
            <a:r>
              <a:rPr lang="ru-RU" sz="2400" b="1" dirty="0">
                <a:solidFill>
                  <a:srgbClr val="00B050"/>
                </a:solidFill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rgbClr val="00B050"/>
                </a:solidFill>
              </a:rPr>
              <a:t>«</a:t>
            </a:r>
            <a:r>
              <a:rPr lang="ru-RU" sz="2400" b="1" dirty="0">
                <a:solidFill>
                  <a:srgbClr val="00B050"/>
                </a:solidFill>
              </a:rPr>
              <a:t>Кто не кормит свою культуру, </a:t>
            </a:r>
            <a:r>
              <a:rPr lang="ru-RU" sz="2400" b="1" dirty="0" smtClean="0">
                <a:solidFill>
                  <a:srgbClr val="00B050"/>
                </a:solidFill>
              </a:rPr>
              <a:t>будет кормить </a:t>
            </a:r>
            <a:r>
              <a:rPr lang="ru-RU" sz="2400" b="1" dirty="0">
                <a:solidFill>
                  <a:srgbClr val="00B050"/>
                </a:solidFill>
              </a:rPr>
              <a:t>чужую </a:t>
            </a:r>
            <a:r>
              <a:rPr lang="ru-RU" sz="2400" b="1" dirty="0" smtClean="0">
                <a:solidFill>
                  <a:srgbClr val="00B050"/>
                </a:solidFill>
              </a:rPr>
              <a:t>армию».</a:t>
            </a:r>
            <a:endParaRPr lang="ru-RU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74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6048" y="3609056"/>
            <a:ext cx="112311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Римляне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первом веке христианской эры и оттоманы в 16-ом столетии не ожидали никаких значительных отскоков назад и тем более не были готовы к развалу своей системы. </a:t>
            </a:r>
          </a:p>
        </p:txBody>
      </p:sp>
      <p:pic>
        <p:nvPicPr>
          <p:cNvPr id="3074" name="Picture 2" descr="Владимир Путин, Барак Обама и Си Цзиньпин на саммите АТЭС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8" y="817795"/>
            <a:ext cx="4178711" cy="235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606" y="6211669"/>
            <a:ext cx="10290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http://www.lemonde.fr/idees/article/2015/04/11/russie-et-chine-deux-facons-de-contester-l-ordre-mondial_4614341_3232.html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87006" y="872575"/>
            <a:ext cx="52761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«Америка проиграла в холодной войне: Россия, Китай и новый автократический мировой порядок». 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5351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1279" y="33021"/>
            <a:ext cx="10105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</a:rPr>
              <a:t>Сила мысли меняет генетический код человека</a:t>
            </a:r>
          </a:p>
        </p:txBody>
      </p:sp>
      <p:pic>
        <p:nvPicPr>
          <p:cNvPr id="5122" name="Picture 2" descr="http://mtdata.ru/u25/photoE23E/20399574866-0/big.jpeg#2039957486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" t="7860" r="7897" b="10964"/>
          <a:stretch/>
        </p:blipFill>
        <p:spPr bwMode="auto">
          <a:xfrm>
            <a:off x="589603" y="1548661"/>
            <a:ext cx="4325424" cy="28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1279" y="6332567"/>
            <a:ext cx="87076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http://www.liveinternet.ru/users/andromeda-8/post364260850/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29049" y="1359474"/>
            <a:ext cx="68001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Американский генетик Брюс Липтон утверждает, что с помощью истинной веры, исключительно силой мысли человек и в самом деле способен избавиться от любой болезни. И никакой мистики в этом нет: исследования Липтона показали, что направленное психическое воздействие способно менять… генетический код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1244317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3848" y="1429859"/>
            <a:ext cx="65899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 понадобилось 38 лет, чтобы набрать пятидесятимиллионную аудиторию, телевидение справилось с этим за 13 лет, Интернет – за 4 года</a:t>
            </a:r>
            <a:b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7860" y="6096055"/>
            <a:ext cx="7777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по данным портала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Компьютерра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–Онлайн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7" y="1424378"/>
            <a:ext cx="4626797" cy="348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378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71414" y="1228522"/>
            <a:ext cx="689478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Познание живой материи возможно лишь на базе единой науки, а не физики, химии и биологии в отдельности. Функционирование живого организма - процесс триединства: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биополимеры –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энергонапряжённая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структурированная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- электромагнитные поля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33" y="5198840"/>
            <a:ext cx="5896303" cy="102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Gall' 2007 3rdRMSO Congres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20" y="1057128"/>
            <a:ext cx="3208738" cy="437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876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72909" y="1274553"/>
            <a:ext cx="784071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спикер десятого бизнес-форума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РЖД,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профессор университета Саутгемптона Ричард Вернер раскритиковал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нынешнюю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инвестирования в России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призвал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воспользоваться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опытом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Германии, Японии и других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азиатских стран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309" y="6246563"/>
            <a:ext cx="104367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http://presidentputin.ru/08-06-2015-richard-verner-bankovskaya-reforma-klyuch-k-infrastrukturnym-izmeneniyam-v-rf.html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://nacontrol.ru/images/stories/richardvern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9" t="9025" r="11818"/>
          <a:stretch/>
        </p:blipFill>
        <p:spPr bwMode="auto">
          <a:xfrm>
            <a:off x="788276" y="1059237"/>
            <a:ext cx="2921876" cy="446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41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3268" y="110360"/>
            <a:ext cx="10152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Колионы</a:t>
            </a: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шаймуратики</a:t>
            </a: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попытка выхода из порочной </a:t>
            </a:r>
            <a:r>
              <a:rPr lang="ru-RU" sz="36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концепции денег.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ic.pics.livejournal.com/i_fight_club/46678941/57089/57089_origina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0" y="1478855"/>
            <a:ext cx="6210927" cy="41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.t30p.ru/2_U1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04" y="1478855"/>
            <a:ext cx="5923896" cy="418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042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pic>
        <p:nvPicPr>
          <p:cNvPr id="12290" name="Picture 2" descr="C:\Users\milovanov\Desktop\201212200119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2" y="133867"/>
            <a:ext cx="1927711" cy="259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38923" y="245594"/>
            <a:ext cx="776631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Михайлович Уголев </a:t>
            </a:r>
            <a:endParaRPr lang="ru-RU" sz="32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(1926 - 1991)</a:t>
            </a:r>
            <a:r>
              <a:rPr lang="ru-RU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32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советский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ученый,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Номинант на Нобелевскую премию по физиологии.</a:t>
            </a:r>
          </a:p>
          <a:p>
            <a:r>
              <a:rPr lang="ru-RU" sz="2800" b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ТЕОРИЯ АДЕКВАТНОГО ПИТАНИЯ</a:t>
            </a:r>
            <a:endParaRPr lang="ru-RU" sz="28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8478" y="2727200"/>
            <a:ext cx="109841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делал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научное открытие (Госреестр СССР №15)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Позже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базе его теории возникла междисциплинарная наука о питании именуемая как трофология. В частности Уголев утверждает и доказывает, что здоровая микрофлора способна синтезировать любые необходимые организму </a:t>
            </a:r>
            <a:r>
              <a:rPr lang="ru-RU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гормоны, витамины, незаменимые аминокислоты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даже в том случае, если ему долгое время придётся питаться одной лишь сырой морковкой.</a:t>
            </a:r>
          </a:p>
        </p:txBody>
      </p:sp>
    </p:spTree>
    <p:extLst>
      <p:ext uri="{BB962C8B-B14F-4D97-AF65-F5344CB8AC3E}">
        <p14:creationId xmlns:p14="http://schemas.microsoft.com/office/powerpoint/2010/main" val="16510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291" y="-73573"/>
            <a:ext cx="10113896" cy="140053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Искоренение ведущих причин смерти. Майкл </a:t>
            </a:r>
            <a:r>
              <a:rPr lang="ru-RU" b="1" dirty="0" err="1">
                <a:solidFill>
                  <a:srgbClr val="00B050"/>
                </a:solidFill>
              </a:rPr>
              <a:t>Грегер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9901" y="6360339"/>
            <a:ext cx="7567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http://www.youtube.com/watch?t=1918&amp;v=yXLZmE21pSs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C:\Users\milovanov\Desktop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3" y="1410795"/>
            <a:ext cx="9522099" cy="476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0926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  <p:pic>
        <p:nvPicPr>
          <p:cNvPr id="14338" name="Picture 2" descr="C:\Users\milovanov\Desktop\mus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79" y="231345"/>
            <a:ext cx="3510340" cy="649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ilovanov\Desktop\Бараб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10" y="40950"/>
            <a:ext cx="2044700" cy="109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milovanov\Desktop\гитар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0" y="1129035"/>
            <a:ext cx="1536700" cy="138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milovanov\Desktop\Флейт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0" y="2605765"/>
            <a:ext cx="1562100" cy="9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C:\Users\milovanov\Desktop\Гобо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8" y="3570965"/>
            <a:ext cx="18669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milovanov\Desktop\Губная гормошк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0" y="4885614"/>
            <a:ext cx="1854200" cy="11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milovanov\Desktop\скрипк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87" y="4614336"/>
            <a:ext cx="2184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C:\Users\milovanov\Desktop\труба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23" y="3323151"/>
            <a:ext cx="20955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milovanov\Desktop\рояль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87" y="1328709"/>
            <a:ext cx="12700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 descr="C:\Users\milovanov\Desktop\саксафон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093" y="1211426"/>
            <a:ext cx="13843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C:\Users\milovanov\Desktop\арфа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193" y="0"/>
            <a:ext cx="160020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/>
          <p:cNvCxnSpPr>
            <a:endCxn id="14339" idx="3"/>
          </p:cNvCxnSpPr>
          <p:nvPr/>
        </p:nvCxnSpPr>
        <p:spPr>
          <a:xfrm flipH="1" flipV="1">
            <a:off x="2468710" y="587050"/>
            <a:ext cx="3318991" cy="644850"/>
          </a:xfrm>
          <a:prstGeom prst="line">
            <a:avLst/>
          </a:prstGeom>
          <a:ln w="9525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endCxn id="14340" idx="3"/>
          </p:cNvCxnSpPr>
          <p:nvPr/>
        </p:nvCxnSpPr>
        <p:spPr>
          <a:xfrm flipH="1">
            <a:off x="2163330" y="1821185"/>
            <a:ext cx="3841843" cy="0"/>
          </a:xfrm>
          <a:prstGeom prst="line">
            <a:avLst/>
          </a:prstGeom>
          <a:ln w="9525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endCxn id="14341" idx="3"/>
          </p:cNvCxnSpPr>
          <p:nvPr/>
        </p:nvCxnSpPr>
        <p:spPr>
          <a:xfrm flipH="1">
            <a:off x="2081360" y="2275566"/>
            <a:ext cx="3574783" cy="812799"/>
          </a:xfrm>
          <a:prstGeom prst="line">
            <a:avLst/>
          </a:prstGeom>
          <a:ln w="9525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endCxn id="14342" idx="3"/>
          </p:cNvCxnSpPr>
          <p:nvPr/>
        </p:nvCxnSpPr>
        <p:spPr>
          <a:xfrm flipH="1">
            <a:off x="2365318" y="2305904"/>
            <a:ext cx="3422383" cy="1906411"/>
          </a:xfrm>
          <a:prstGeom prst="line">
            <a:avLst/>
          </a:prstGeom>
          <a:ln w="9525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14343" idx="3"/>
          </p:cNvCxnSpPr>
          <p:nvPr/>
        </p:nvCxnSpPr>
        <p:spPr>
          <a:xfrm flipH="1">
            <a:off x="2373460" y="2829836"/>
            <a:ext cx="3210763" cy="2633628"/>
          </a:xfrm>
          <a:prstGeom prst="line">
            <a:avLst/>
          </a:prstGeom>
          <a:ln w="9525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14348" idx="1"/>
          </p:cNvCxnSpPr>
          <p:nvPr/>
        </p:nvCxnSpPr>
        <p:spPr>
          <a:xfrm flipH="1">
            <a:off x="6123398" y="615950"/>
            <a:ext cx="2024795" cy="1205235"/>
          </a:xfrm>
          <a:prstGeom prst="line">
            <a:avLst/>
          </a:prstGeom>
          <a:ln w="9525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14347" idx="1"/>
          </p:cNvCxnSpPr>
          <p:nvPr/>
        </p:nvCxnSpPr>
        <p:spPr>
          <a:xfrm flipH="1">
            <a:off x="6005173" y="1846426"/>
            <a:ext cx="2358920" cy="459478"/>
          </a:xfrm>
          <a:prstGeom prst="line">
            <a:avLst/>
          </a:prstGeom>
          <a:ln w="9525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5813461" y="2676222"/>
            <a:ext cx="4619626" cy="153614"/>
          </a:xfrm>
          <a:prstGeom prst="line">
            <a:avLst/>
          </a:prstGeom>
          <a:ln w="9525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>
            <a:stCxn id="14345" idx="1"/>
          </p:cNvCxnSpPr>
          <p:nvPr/>
        </p:nvCxnSpPr>
        <p:spPr>
          <a:xfrm flipH="1" flipV="1">
            <a:off x="5787701" y="2753029"/>
            <a:ext cx="4112022" cy="1135272"/>
          </a:xfrm>
          <a:prstGeom prst="line">
            <a:avLst/>
          </a:prstGeom>
          <a:ln w="9525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>
            <a:stCxn id="14344" idx="1"/>
          </p:cNvCxnSpPr>
          <p:nvPr/>
        </p:nvCxnSpPr>
        <p:spPr>
          <a:xfrm flipH="1" flipV="1">
            <a:off x="5787701" y="3174124"/>
            <a:ext cx="3819886" cy="2087912"/>
          </a:xfrm>
          <a:prstGeom prst="line">
            <a:avLst/>
          </a:prstGeom>
          <a:ln w="9525">
            <a:solidFill>
              <a:srgbClr val="00B05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5000"/>
              </a:srgb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3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467624" y="606772"/>
            <a:ext cx="11556210" cy="563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21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 открытии 64-ойсессии Генеральной Ассамблеи ООН в сентябре </a:t>
            </a:r>
          </a:p>
          <a:p>
            <a:r>
              <a:rPr lang="ru-RU" sz="21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2009 года </a:t>
            </a:r>
            <a:r>
              <a:rPr lang="ru-RU" sz="2100" b="1" dirty="0" smtClean="0">
                <a:solidFill>
                  <a:srgbClr val="00B050"/>
                </a:solidFill>
              </a:rPr>
              <a:t>Барак </a:t>
            </a:r>
            <a:r>
              <a:rPr lang="ru-RU" sz="2100" b="1" dirty="0" err="1" smtClean="0">
                <a:solidFill>
                  <a:srgbClr val="00B050"/>
                </a:solidFill>
              </a:rPr>
              <a:t>Абама</a:t>
            </a:r>
            <a:r>
              <a:rPr lang="ru-RU" sz="2100" b="1" dirty="0" smtClean="0">
                <a:solidFill>
                  <a:srgbClr val="00B050"/>
                </a:solidFill>
              </a:rPr>
              <a:t> </a:t>
            </a:r>
            <a:r>
              <a:rPr lang="ru-RU" sz="21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сказал: </a:t>
            </a:r>
            <a:r>
              <a:rPr lang="ru-RU" sz="21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«Мы должны начать новую эру сотрудничества, основанную на взаимных интересах и взаимном уважении», отметив при этом, что прежняя политика вызывала в мире «рефлексивный антиамериканизм»</a:t>
            </a:r>
          </a:p>
          <a:p>
            <a:endParaRPr lang="ru-RU" sz="21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sz="21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"Этические принципы, на которых основаны исламские финансы, могут помочь приблизить банки к клиентам и вдохнуть в них истинный дух, который должен присутствовать в любых финансовых услугах"</a:t>
            </a:r>
          </a:p>
          <a:p>
            <a:pPr algn="r"/>
            <a:r>
              <a:rPr lang="ru-RU" sz="2100" b="1" dirty="0" smtClean="0">
                <a:solidFill>
                  <a:srgbClr val="00B050"/>
                </a:solidFill>
              </a:rPr>
              <a:t>официальная газета Ватикана</a:t>
            </a:r>
          </a:p>
          <a:p>
            <a:pPr algn="r"/>
            <a:r>
              <a:rPr lang="ru-RU" sz="2100" b="1" dirty="0" smtClean="0">
                <a:solidFill>
                  <a:srgbClr val="00B050"/>
                </a:solidFill>
              </a:rPr>
              <a:t> «</a:t>
            </a:r>
            <a:r>
              <a:rPr lang="ru-RU" sz="2100" b="1" dirty="0" err="1" smtClean="0">
                <a:solidFill>
                  <a:srgbClr val="00B050"/>
                </a:solidFill>
              </a:rPr>
              <a:t>L'Osservatore</a:t>
            </a:r>
            <a:r>
              <a:rPr lang="ru-RU" sz="2100" b="1" dirty="0" smtClean="0">
                <a:solidFill>
                  <a:srgbClr val="00B050"/>
                </a:solidFill>
              </a:rPr>
              <a:t> </a:t>
            </a:r>
            <a:r>
              <a:rPr lang="ru-RU" sz="2100" b="1" dirty="0" err="1" smtClean="0">
                <a:solidFill>
                  <a:srgbClr val="00B050"/>
                </a:solidFill>
              </a:rPr>
              <a:t>Romano</a:t>
            </a:r>
            <a:r>
              <a:rPr lang="ru-RU" sz="2100" b="1" dirty="0" smtClean="0">
                <a:solidFill>
                  <a:srgbClr val="00B050"/>
                </a:solidFill>
              </a:rPr>
              <a:t>»</a:t>
            </a:r>
          </a:p>
          <a:p>
            <a:pPr algn="r"/>
            <a:endParaRPr lang="ru-RU" sz="2100" b="1" dirty="0" smtClean="0">
              <a:solidFill>
                <a:srgbClr val="00B050"/>
              </a:solidFill>
            </a:endParaRPr>
          </a:p>
          <a:p>
            <a:r>
              <a:rPr lang="ru-RU" sz="21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На встрече со студентами в Университете имени Джорджа Вашингтона  руководитель МВФ (апрель 2011) </a:t>
            </a:r>
            <a:r>
              <a:rPr lang="ru-RU" sz="2100" b="1" dirty="0" smtClean="0">
                <a:solidFill>
                  <a:srgbClr val="00B050"/>
                </a:solidFill>
              </a:rPr>
              <a:t>Стросс Кан </a:t>
            </a:r>
            <a:r>
              <a:rPr lang="ru-RU" sz="21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заявил: </a:t>
            </a:r>
            <a:r>
              <a:rPr lang="ru-RU" sz="21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«Кризис разрушил интеллектуальные основы мировой экономики, которыми мы руководствовались на протяжении четверти века. Теперь нам нужна глобализация нового рода, более справедливая глобализация, глобализация с человеческим лицом».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ru-RU" sz="3200" b="1" i="1" kern="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endParaRPr lang="ru-RU" sz="3200" b="1" i="1" kern="0" dirty="0">
              <a:solidFill>
                <a:schemeClr val="bg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2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63184" y="908919"/>
            <a:ext cx="7766362" cy="5291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«Моё желание: предаться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Всевышнего во всём судьбе,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счастьем в свете не гоняться, 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Искать его в самом себе.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Меня здоровье, совесть права,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Достаток нужный, добра слава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Творят счастливее царей». </a:t>
            </a:r>
          </a:p>
          <a:p>
            <a:pPr marL="0" indent="0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Р. Державин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7170" name="Picture 2" descr="C:\Users\milovanov\Desktop\derzhav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90" y="964211"/>
            <a:ext cx="3249524" cy="44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73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8924" y="1149030"/>
            <a:ext cx="8313683" cy="5052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 звезды сводит с небосклона,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 свистнет — задрожит луна;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против времени закона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наука не сильна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.»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lnSpc>
                <a:spcPct val="80000"/>
              </a:lnSpc>
              <a:buNone/>
            </a:pP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С. Пушкин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2050" name="Picture 2" descr="C:\Users\milovanov\Desktop\0_699a9_6ad7171e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3" r="6026"/>
          <a:stretch/>
        </p:blipFill>
        <p:spPr bwMode="auto">
          <a:xfrm>
            <a:off x="557049" y="1140373"/>
            <a:ext cx="2683491" cy="400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2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290" y="0"/>
            <a:ext cx="10126993" cy="840828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Книги В.А. Ефимова</a:t>
            </a:r>
            <a:endParaRPr lang="ru-RU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  <p:pic>
        <p:nvPicPr>
          <p:cNvPr id="1026" name="Picture 2" descr="C:\Users\VSEM-MEDIA\Desktop\20434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84" y="795556"/>
            <a:ext cx="3425533" cy="538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692" y="786669"/>
            <a:ext cx="3406191" cy="539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8124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5487" y="2552011"/>
            <a:ext cx="66575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Благодарю за внимание!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05870" y="5514569"/>
            <a:ext cx="2735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+7(812) 470-04-22</a:t>
            </a:r>
          </a:p>
          <a:p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</a:t>
            </a:r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agro@spbgau.ru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2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310804" y="553998"/>
            <a:ext cx="11881195" cy="945931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Полная функция управления:</a:t>
            </a:r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6028" y="1388844"/>
            <a:ext cx="11393213" cy="4948894"/>
          </a:xfrm>
        </p:spPr>
        <p:txBody>
          <a:bodyPr>
            <a:normAutofit fontScale="92500" lnSpcReduction="10000"/>
          </a:bodyPr>
          <a:lstStyle/>
          <a:p>
            <a:pPr marL="812780" indent="-812780">
              <a:lnSpc>
                <a:spcPct val="80000"/>
              </a:lnSpc>
              <a:buFontTx/>
              <a:buAutoNum type="arabicPeriod"/>
              <a:defRPr/>
            </a:pP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Выявление проблемы или фактора среды.</a:t>
            </a:r>
          </a:p>
          <a:p>
            <a:pPr marL="812780" indent="-812780">
              <a:lnSpc>
                <a:spcPct val="80000"/>
              </a:lnSpc>
              <a:buFontTx/>
              <a:buAutoNum type="arabicPeriod"/>
              <a:defRPr/>
            </a:pP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Формирование стереотипа (навыка) распознавания фактора среды.</a:t>
            </a:r>
          </a:p>
          <a:p>
            <a:pPr marL="812780" indent="-812780">
              <a:lnSpc>
                <a:spcPct val="80000"/>
              </a:lnSpc>
              <a:buFontTx/>
              <a:buAutoNum type="arabicPeriod"/>
              <a:defRPr/>
            </a:pP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Формирование вектора целей по данному фактору и внесение его в общий вектор целей управления.</a:t>
            </a:r>
          </a:p>
          <a:p>
            <a:pPr marL="812780" indent="-812780">
              <a:lnSpc>
                <a:spcPct val="80000"/>
              </a:lnSpc>
              <a:buFontTx/>
              <a:buAutoNum type="arabicPeriod"/>
              <a:defRPr/>
            </a:pP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Формирование целевой функции (концепции) управления на основе устойчивости по предсказуемости.</a:t>
            </a:r>
          </a:p>
          <a:p>
            <a:pPr marL="812780" indent="-812780">
              <a:lnSpc>
                <a:spcPct val="80000"/>
              </a:lnSpc>
              <a:buFontTx/>
              <a:buAutoNum type="arabicPeriod"/>
              <a:defRPr/>
            </a:pP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Организация структуры, несущей целевую функцию управления.</a:t>
            </a:r>
          </a:p>
          <a:p>
            <a:pPr marL="812780" indent="-812780">
              <a:lnSpc>
                <a:spcPct val="80000"/>
              </a:lnSpc>
              <a:buFontTx/>
              <a:buAutoNum type="arabicPeriod"/>
              <a:defRPr/>
            </a:pP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Контроль и коррекция деятельности этой структуры.</a:t>
            </a:r>
          </a:p>
          <a:p>
            <a:pPr marL="812780" indent="-812780">
              <a:lnSpc>
                <a:spcPct val="80000"/>
              </a:lnSpc>
              <a:buFontTx/>
              <a:buAutoNum type="arabicPeriod"/>
              <a:defRPr/>
            </a:pPr>
            <a:r>
              <a:rPr lang="ru-RU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Её ликвидация или трансформация или поддержание в рабочем состоянии в зависимости от необходимости.</a:t>
            </a:r>
          </a:p>
          <a:p>
            <a:pPr marL="812780" indent="-812780">
              <a:lnSpc>
                <a:spcPct val="80000"/>
              </a:lnSpc>
              <a:buFontTx/>
              <a:buAutoNum type="arabicPeriod"/>
              <a:defRPr/>
            </a:pPr>
            <a:endParaRPr lang="ru-RU" sz="32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0805" y="0"/>
            <a:ext cx="100734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– управленческая </a:t>
            </a:r>
            <a:r>
              <a:rPr lang="ru-RU" sz="3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грамотность.</a:t>
            </a:r>
            <a:endParaRPr lang="ru-RU" sz="3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4190987" y="1214422"/>
            <a:ext cx="4381531" cy="826962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Концептуальная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власть</a:t>
            </a: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3143229" y="2571744"/>
            <a:ext cx="6096043" cy="1112714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Передаточный механизм </a:t>
            </a:r>
            <a:r>
              <a:rPr lang="ru-RU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(Идеологическая власть)</a:t>
            </a:r>
            <a:endParaRPr lang="ru-RU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143230" y="3714752"/>
            <a:ext cx="1905013" cy="612648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Левые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048243" y="3714752"/>
            <a:ext cx="1981205" cy="612648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7048507" y="3714752"/>
            <a:ext cx="2190765" cy="612648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Правые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546538" y="5072074"/>
            <a:ext cx="3258207" cy="612648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Законодательная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762491" y="5072074"/>
            <a:ext cx="3381384" cy="612648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Исполнительная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9473087" y="5072074"/>
            <a:ext cx="2571768" cy="612648"/>
          </a:xfrm>
          <a:prstGeom prst="flowChartAlternateProcess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Судебная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096000" y="2000250"/>
            <a:ext cx="645584" cy="642938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6477000" y="4286251"/>
            <a:ext cx="3333751" cy="7858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>
            <a:off x="6085946" y="4678893"/>
            <a:ext cx="784225" cy="21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10800000" flipV="1">
            <a:off x="3714752" y="4286251"/>
            <a:ext cx="2762249" cy="7858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07535" y="0"/>
            <a:ext cx="118844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</a:rPr>
              <a:t>Виды власти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09105009"/>
              </p:ext>
            </p:extLst>
          </p:nvPr>
        </p:nvGraphicFramePr>
        <p:xfrm>
          <a:off x="388883" y="357352"/>
          <a:ext cx="11582400" cy="5780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2916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821" y="105878"/>
            <a:ext cx="10131972" cy="650868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Центры управления цивилизационного уровня</a:t>
            </a:r>
            <a:endParaRPr lang="ru-RU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026" name="Picture 2" descr="C:\Users\milovanov\Desktop\world_map_hotspots.gi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000000">
                <a:alpha val="34118"/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96" y="996585"/>
            <a:ext cx="9408158" cy="469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авнобедренный треугольник 4"/>
          <p:cNvSpPr/>
          <p:nvPr/>
        </p:nvSpPr>
        <p:spPr>
          <a:xfrm rot="10800000">
            <a:off x="3741682" y="3034703"/>
            <a:ext cx="530352" cy="457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10800000">
            <a:off x="7226283" y="2070653"/>
            <a:ext cx="530352" cy="457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10800000">
            <a:off x="7717851" y="3196492"/>
            <a:ext cx="530352" cy="457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6572" y="2299253"/>
            <a:ext cx="2980303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ru-RU" sz="3600" b="1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 -Тело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68359" y="1290181"/>
            <a:ext cx="4846199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ru-RU" sz="3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Русь – Душа - Мера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75037" y="2587062"/>
            <a:ext cx="3166252" cy="646331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ru-RU" sz="36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Восток - Дух</a:t>
            </a:r>
            <a:endParaRPr lang="ru-RU" sz="3600" dirty="0">
              <a:ln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7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638" y="0"/>
            <a:ext cx="10185156" cy="1400531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Французский геополитик Эмерик Шопрад: "Россия - источник надежды для народов мира".</a:t>
            </a:r>
          </a:p>
        </p:txBody>
      </p:sp>
      <p:pic>
        <p:nvPicPr>
          <p:cNvPr id="6146" name="Picture 2" descr="C:\Users\milovanov\Desktop\Снимо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17" y="1505264"/>
            <a:ext cx="6886179" cy="382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5357" y="6385424"/>
            <a:ext cx="7271576" cy="384719"/>
          </a:xfrm>
          <a:prstGeom prst="rect">
            <a:avLst/>
          </a:prstGeom>
        </p:spPr>
        <p:txBody>
          <a:bodyPr wrap="square" lIns="91392" tIns="45718" rIns="91392" bIns="45718">
            <a:spAutoFit/>
          </a:bodyPr>
          <a:lstStyle/>
          <a:p>
            <a:pPr defTabSz="456915"/>
            <a:r>
              <a:rPr lang="en-US" sz="1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http</a:t>
            </a:r>
            <a:r>
              <a:rPr lang="en-US" sz="1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://www.youtube.com/watch?v=Uf3dCjkwvEU</a:t>
            </a:r>
            <a:endParaRPr lang="ru-RU" sz="1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36933" y="1205740"/>
            <a:ext cx="4470400" cy="4606389"/>
          </a:xfrm>
          <a:prstGeom prst="rect">
            <a:avLst/>
          </a:prstGeom>
        </p:spPr>
        <p:txBody>
          <a:bodyPr wrap="square" lIns="91392" tIns="45718" rIns="91392" bIns="45718">
            <a:spAutoFit/>
          </a:bodyPr>
          <a:lstStyle/>
          <a:p>
            <a:pPr algn="just" defTabSz="456915"/>
            <a:r>
              <a:rPr lang="ru-RU" sz="1900" b="1" dirty="0">
                <a:ln>
                  <a:solidFill>
                    <a:srgbClr val="69676D">
                      <a:lumMod val="75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«…</a:t>
            </a:r>
            <a:r>
              <a:rPr lang="ru-RU" sz="2000" b="1" u="sng" dirty="0">
                <a:ln>
                  <a:solidFill>
                    <a:srgbClr val="69676D">
                      <a:lumMod val="75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это не только ее потенциал для создания мультиполярного мира и геополитического равновесия, это еще и отличная от западной цивилизационной модели модель </a:t>
            </a:r>
            <a:r>
              <a:rPr lang="ru-RU" sz="1900" b="1" u="sng" dirty="0">
                <a:ln>
                  <a:solidFill>
                    <a:srgbClr val="69676D">
                      <a:lumMod val="75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где во главу угла ставится человек которая полностью противоположна культу денег</a:t>
            </a:r>
            <a:r>
              <a:rPr lang="ru-RU" sz="1900" b="1" dirty="0">
                <a:ln>
                  <a:solidFill>
                    <a:srgbClr val="69676D">
                      <a:lumMod val="75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</a:p>
          <a:p>
            <a:pPr algn="just" defTabSz="456915"/>
            <a:endParaRPr lang="ru-RU" sz="1900" b="1" u="sng" dirty="0">
              <a:ln>
                <a:solidFill>
                  <a:srgbClr val="69676D">
                    <a:lumMod val="75000"/>
                  </a:srgbClr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algn="just" defTabSz="456915"/>
            <a:r>
              <a:rPr lang="ru-RU" sz="2000" b="1" u="sng" dirty="0">
                <a:ln>
                  <a:solidFill>
                    <a:srgbClr val="69676D">
                      <a:lumMod val="75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…Россия может стать источником надежды для многих народов мира потому что она несет в себе эту альтернативную цивилизационную модель</a:t>
            </a:r>
            <a:r>
              <a:rPr lang="ru-RU" sz="2000" b="1" dirty="0">
                <a:ln>
                  <a:solidFill>
                    <a:srgbClr val="69676D">
                      <a:lumMod val="75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».</a:t>
            </a:r>
          </a:p>
          <a:p>
            <a:pPr defTabSz="456915"/>
            <a:endParaRPr lang="ru-RU" sz="1900" dirty="0">
              <a:solidFill>
                <a:prstClr val="black"/>
              </a:solidFill>
              <a:latin typeface="Times New Roman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25517" y="1505264"/>
            <a:ext cx="6886179" cy="0"/>
          </a:xfrm>
          <a:prstGeom prst="line">
            <a:avLst/>
          </a:prstGeom>
          <a:ln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25517" y="5327336"/>
            <a:ext cx="6886179" cy="0"/>
          </a:xfrm>
          <a:prstGeom prst="line">
            <a:avLst/>
          </a:prstGeom>
          <a:ln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7411695" y="1505264"/>
            <a:ext cx="0" cy="3822072"/>
          </a:xfrm>
          <a:prstGeom prst="line">
            <a:avLst/>
          </a:prstGeom>
          <a:ln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525516" y="1505264"/>
            <a:ext cx="0" cy="3822072"/>
          </a:xfrm>
          <a:prstGeom prst="line">
            <a:avLst/>
          </a:prstGeom>
          <a:ln>
            <a:solidFill>
              <a:srgbClr val="00B05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90500" dist="228600" dir="2700000" sy="90000" rotWithShape="0">
              <a:srgbClr val="000000">
                <a:alpha val="25500"/>
              </a:srgb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4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ilovanov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43" y="1092195"/>
            <a:ext cx="11425592" cy="478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6485928" y="3626488"/>
            <a:ext cx="4441371" cy="1202256"/>
          </a:xfrm>
          <a:prstGeom prst="wedgeRectCallout">
            <a:avLst>
              <a:gd name="adj1" fmla="val -145863"/>
              <a:gd name="adj2" fmla="val 1506"/>
            </a:avLst>
          </a:prstGeom>
          <a:solidFill>
            <a:srgbClr val="54849A">
              <a:alpha val="30196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392" tIns="45718" rIns="91392" bIns="45718" rtlCol="0" anchor="ctr"/>
          <a:lstStyle/>
          <a:p>
            <a:pPr defTabSz="456915"/>
            <a:endParaRPr lang="ru-RU" sz="190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9" y="0"/>
            <a:ext cx="10145491" cy="1019503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3600" b="1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утвердил Концепцию общественной безопасности РФ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pic>
        <p:nvPicPr>
          <p:cNvPr id="12291" name="Picture 3" descr="C:\Users\milovanov\Desktop\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86" y="3700724"/>
            <a:ext cx="4137856" cy="105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782340" y="4080471"/>
            <a:ext cx="18485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56279" y="6314952"/>
            <a:ext cx="5732660" cy="400111"/>
          </a:xfrm>
          <a:prstGeom prst="rect">
            <a:avLst/>
          </a:prstGeom>
        </p:spPr>
        <p:txBody>
          <a:bodyPr wrap="none" lIns="91392" tIns="45718" rIns="91392" bIns="45718">
            <a:spAutoFit/>
          </a:bodyPr>
          <a:lstStyle/>
          <a:p>
            <a:pPr defTabSz="456915"/>
            <a:r>
              <a:rPr lang="ru-RU" sz="2000" b="1" dirty="0">
                <a:solidFill>
                  <a:srgbClr val="FFFF00"/>
                </a:solidFill>
                <a:latin typeface="Century Gothic"/>
              </a:rPr>
              <a:t>Источник: </a:t>
            </a:r>
            <a:r>
              <a:rPr lang="en-US" sz="2000" b="1" dirty="0">
                <a:solidFill>
                  <a:srgbClr val="FFFF00"/>
                </a:solidFill>
                <a:latin typeface="Century Gothic"/>
              </a:rPr>
              <a:t>http://www.kremlin.ru/acts/19653</a:t>
            </a:r>
            <a:endParaRPr lang="ru-RU" sz="2000" dirty="0">
              <a:solidFill>
                <a:srgbClr val="FFFF00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4170008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TC101859861[[fn=Выставка]]</Template>
  <TotalTime>2556</TotalTime>
  <Words>1026</Words>
  <Application>Microsoft Office PowerPoint</Application>
  <PresentationFormat>Произвольный</PresentationFormat>
  <Paragraphs>178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Ион</vt:lpstr>
      <vt:lpstr>Презентация PowerPoint</vt:lpstr>
      <vt:lpstr>Вымирание видов</vt:lpstr>
      <vt:lpstr>Презентация PowerPoint</vt:lpstr>
      <vt:lpstr>  Полная функция управления:</vt:lpstr>
      <vt:lpstr>Презентация PowerPoint</vt:lpstr>
      <vt:lpstr>Презентация PowerPoint</vt:lpstr>
      <vt:lpstr>Центры управления цивилизационного уровня</vt:lpstr>
      <vt:lpstr>Французский геополитик Эмерик Шопрад: "Россия - источник надежды для народов мира".</vt:lpstr>
      <vt:lpstr>Президент утвердил Концепцию общественной безопасности РФ</vt:lpstr>
      <vt:lpstr>Базовые ценности Концепции общественной безопасности</vt:lpstr>
      <vt:lpstr>Главная задача.  Обретение психики Человека-Разумного</vt:lpstr>
      <vt:lpstr>Презентация PowerPoint</vt:lpstr>
      <vt:lpstr>Презентация PowerPoint</vt:lpstr>
      <vt:lpstr>Презентация PowerPoint</vt:lpstr>
      <vt:lpstr>Запланированное устаревание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Искоренение ведущих причин смерти. Майкл Грегер </vt:lpstr>
      <vt:lpstr>Презентация PowerPoint</vt:lpstr>
      <vt:lpstr>Презентация PowerPoint</vt:lpstr>
      <vt:lpstr>Презентация PowerPoint</vt:lpstr>
      <vt:lpstr>Книги В.А. Ефимова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П. Милованов</dc:creator>
  <cp:lastModifiedBy>VSEM-MEDIA</cp:lastModifiedBy>
  <cp:revision>145</cp:revision>
  <cp:lastPrinted>2015-06-24T11:50:43Z</cp:lastPrinted>
  <dcterms:created xsi:type="dcterms:W3CDTF">2013-06-05T06:02:46Z</dcterms:created>
  <dcterms:modified xsi:type="dcterms:W3CDTF">2015-07-23T09:04:37Z</dcterms:modified>
</cp:coreProperties>
</file>